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62"/>
  </p:notesMasterIdLst>
  <p:handoutMasterIdLst>
    <p:handoutMasterId r:id="rId63"/>
  </p:handoutMasterIdLst>
  <p:sldIdLst>
    <p:sldId id="263" r:id="rId6"/>
    <p:sldId id="312" r:id="rId7"/>
    <p:sldId id="311" r:id="rId8"/>
    <p:sldId id="265" r:id="rId9"/>
    <p:sldId id="270" r:id="rId10"/>
    <p:sldId id="271" r:id="rId11"/>
    <p:sldId id="272" r:id="rId12"/>
    <p:sldId id="273" r:id="rId13"/>
    <p:sldId id="274" r:id="rId14"/>
    <p:sldId id="275" r:id="rId15"/>
    <p:sldId id="276" r:id="rId16"/>
    <p:sldId id="304"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18" r:id="rId43"/>
    <p:sldId id="264" r:id="rId44"/>
    <p:sldId id="257" r:id="rId45"/>
    <p:sldId id="315" r:id="rId46"/>
    <p:sldId id="317" r:id="rId47"/>
    <p:sldId id="1312" r:id="rId48"/>
    <p:sldId id="305" r:id="rId49"/>
    <p:sldId id="313" r:id="rId50"/>
    <p:sldId id="316" r:id="rId51"/>
    <p:sldId id="308" r:id="rId52"/>
    <p:sldId id="307" r:id="rId53"/>
    <p:sldId id="309" r:id="rId54"/>
    <p:sldId id="310" r:id="rId55"/>
    <p:sldId id="314" r:id="rId56"/>
    <p:sldId id="268" r:id="rId57"/>
    <p:sldId id="303" r:id="rId58"/>
    <p:sldId id="269" r:id="rId59"/>
    <p:sldId id="259" r:id="rId60"/>
    <p:sldId id="26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8" autoAdjust="0"/>
    <p:restoredTop sz="86118" autoAdjust="0"/>
  </p:normalViewPr>
  <p:slideViewPr>
    <p:cSldViewPr snapToGrid="0">
      <p:cViewPr varScale="1">
        <p:scale>
          <a:sx n="103" d="100"/>
          <a:sy n="103" d="100"/>
        </p:scale>
        <p:origin x="200" y="46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2/3/19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40</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55</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2/3/19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2.jpg"/><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hyperlink" Target="https://ceh.aws.solidstatescientific.com/ceh-main/#!playContentItem/3afa42eb-dc9d-41ef-8437-9d05b0f280aa&amp;Web%20Resource&amp;YouTube&amp;Home-Recently%20Added" TargetMode="External"/><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gif"/><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8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4" y="3053106"/>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4" y="2729962"/>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4830327"/>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
        <p:nvSpPr>
          <p:cNvPr id="8" name="Subtitle 2">
            <a:extLst>
              <a:ext uri="{FF2B5EF4-FFF2-40B4-BE49-F238E27FC236}">
                <a16:creationId xmlns:a16="http://schemas.microsoft.com/office/drawing/2014/main" id="{D40B525F-A33E-0A43-9327-AF0509E5CA99}"/>
              </a:ext>
            </a:extLst>
          </p:cNvPr>
          <p:cNvSpPr txBox="1">
            <a:spLocks/>
          </p:cNvSpPr>
          <p:nvPr/>
        </p:nvSpPr>
        <p:spPr>
          <a:xfrm>
            <a:off x="0" y="5973722"/>
            <a:ext cx="12257314" cy="1500187"/>
          </a:xfrm>
          <a:prstGeom prst="rect">
            <a:avLst/>
          </a:prstGeom>
          <a:noFill/>
          <a:effectLst>
            <a:softEdge rad="25400"/>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b="1" dirty="0">
                <a:solidFill>
                  <a:schemeClr val="bg2"/>
                </a:solidFill>
                <a:latin typeface="Arial" panose="020B0604020202020204" pitchFamily="34" charset="0"/>
                <a:cs typeface="Arial" panose="020B0604020202020204" pitchFamily="34" charset="0"/>
              </a:rPr>
              <a:t>“Tell me and will forget. Teach me and I may remember. Involve me and I will understand.” -- Benjamin Franklin</a:t>
            </a:r>
            <a:endParaRPr lang="en-US" b="1" dirty="0">
              <a:solidFill>
                <a:schemeClr val="bg2"/>
              </a:solidFill>
              <a:latin typeface="Arial" panose="020B0604020202020204" pitchFamily="34" charset="0"/>
              <a:cs typeface="Arial" panose="020B0604020202020204" pitchFamily="34" charset="0"/>
            </a:endParaRPr>
          </a:p>
          <a:p>
            <a:endParaRPr lang="en-US" sz="20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694348"/>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13</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Proble</a:t>
            </a:r>
            <a:r>
              <a:rPr lang="en-US" dirty="0"/>
              <a:t>m</a:t>
            </a:r>
          </a:p>
          <a:p>
            <a:pPr>
              <a:spcBef>
                <a:spcPts val="0"/>
              </a:spcBef>
              <a:spcAft>
                <a:spcPts val="1067"/>
              </a:spcAft>
            </a:pPr>
            <a:r>
              <a:rPr lang="en-US" dirty="0">
                <a:sym typeface="Arial"/>
              </a:rPr>
              <a:t>Military Training Approach</a:t>
            </a:r>
          </a:p>
          <a:p>
            <a:pPr>
              <a:spcBef>
                <a:spcPts val="0"/>
              </a:spcBef>
              <a:spcAft>
                <a:spcPts val="1067"/>
              </a:spcAft>
            </a:pPr>
            <a:r>
              <a:rPr lang="en-US" dirty="0"/>
              <a:t>Problems with Cyber Education in General</a:t>
            </a:r>
            <a:endParaRPr lang="en"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2363372"/>
            <a:ext cx="10515600" cy="2222696"/>
          </a:xfrm>
        </p:spPr>
        <p:txBody>
          <a:bodyPr anchor="ct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Many examples of getting people interested in cyber</a:t>
                </a:r>
              </a:p>
              <a:p>
                <a:pPr lvl="1">
                  <a:spcAft>
                    <a:spcPts val="1067"/>
                  </a:spcAft>
                </a:pPr>
                <a:r>
                  <a:rPr lang="en-US" dirty="0"/>
                  <a:t>And other career fields (surgery for example)</a:t>
                </a:r>
              </a:p>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xmlns="">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u="sng" dirty="0"/>
              <a:t>Optional</a:t>
            </a:r>
            <a:r>
              <a:rPr lang="en-US" dirty="0"/>
              <a:t> Survey (Side A)</a:t>
            </a:r>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54140" y="1364910"/>
            <a:ext cx="3690918" cy="2018092"/>
          </a:xfrm>
        </p:spPr>
        <p:txBody>
          <a:bodyPr/>
          <a:lstStyle/>
          <a:p>
            <a:r>
              <a:rPr lang="en-US" sz="2400" dirty="0"/>
              <a:t>Orientation</a:t>
            </a:r>
          </a:p>
          <a:p>
            <a:r>
              <a:rPr lang="en-US" sz="2400" dirty="0"/>
              <a:t>Information</a:t>
            </a:r>
            <a:endParaRPr lang="en-US" sz="700" dirty="0"/>
          </a:p>
          <a:p>
            <a:r>
              <a:rPr lang="en-US" sz="2400" dirty="0"/>
              <a:t>Navigation</a:t>
            </a:r>
          </a:p>
          <a:p>
            <a:r>
              <a:rPr lang="en-US" sz="2400" dirty="0"/>
              <a:t>Autonomy</a:t>
            </a:r>
            <a:endParaRPr lang="en-US" dirty="0"/>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9668" y="3185563"/>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967280" y="4939424"/>
            <a:ext cx="2367591"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36</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38B3-5C47-D443-AC32-EA563A9A5F95}"/>
              </a:ext>
            </a:extLst>
          </p:cNvPr>
          <p:cNvSpPr>
            <a:spLocks noGrp="1"/>
          </p:cNvSpPr>
          <p:nvPr>
            <p:ph type="title"/>
          </p:nvPr>
        </p:nvSpPr>
        <p:spPr/>
        <p:txBody>
          <a:bodyPr/>
          <a:lstStyle/>
          <a:p>
            <a:r>
              <a:rPr lang="en-US" dirty="0"/>
              <a:t>BREAK TIME!</a:t>
            </a:r>
          </a:p>
        </p:txBody>
      </p:sp>
      <p:sp>
        <p:nvSpPr>
          <p:cNvPr id="3" name="Content Placeholder 2">
            <a:extLst>
              <a:ext uri="{FF2B5EF4-FFF2-40B4-BE49-F238E27FC236}">
                <a16:creationId xmlns:a16="http://schemas.microsoft.com/office/drawing/2014/main" id="{AA55AE16-6151-EF44-A433-2242A6FAD8B4}"/>
              </a:ext>
            </a:extLst>
          </p:cNvPr>
          <p:cNvSpPr>
            <a:spLocks noGrp="1"/>
          </p:cNvSpPr>
          <p:nvPr>
            <p:ph idx="1"/>
          </p:nvPr>
        </p:nvSpPr>
        <p:spPr>
          <a:xfrm>
            <a:off x="838200" y="1825625"/>
            <a:ext cx="5257800" cy="4351338"/>
          </a:xfrm>
        </p:spPr>
        <p:txBody>
          <a:bodyPr/>
          <a:lstStyle/>
          <a:p>
            <a:r>
              <a:rPr lang="en-US" dirty="0"/>
              <a:t>Lunch Options?</a:t>
            </a:r>
          </a:p>
        </p:txBody>
      </p:sp>
    </p:spTree>
    <p:extLst>
      <p:ext uri="{BB962C8B-B14F-4D97-AF65-F5344CB8AC3E}">
        <p14:creationId xmlns:p14="http://schemas.microsoft.com/office/powerpoint/2010/main" val="959779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699" y="812800"/>
            <a:ext cx="4978057" cy="5266723"/>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a:p>
            <a:pPr marL="0" indent="0">
              <a:buNone/>
            </a:pPr>
            <a:endParaRPr lang="en-US" kern="0" dirty="0">
              <a:solidFill>
                <a:schemeClr val="bg1"/>
              </a:solidFill>
            </a:endParaRPr>
          </a:p>
          <a:p>
            <a:pPr marL="0" indent="0">
              <a:buNone/>
            </a:pPr>
            <a:r>
              <a:rPr lang="en-US" kern="0" dirty="0">
                <a:solidFill>
                  <a:schemeClr val="bg1"/>
                </a:solidFill>
              </a:rPr>
              <a:t>“Vicious Harmony”</a:t>
            </a:r>
          </a:p>
          <a:p>
            <a:pPr marL="0" indent="0">
              <a:buNone/>
            </a:pPr>
            <a:r>
              <a:rPr lang="en-US" kern="0" dirty="0">
                <a:solidFill>
                  <a:schemeClr val="bg1"/>
                </a:solidFill>
              </a:rPr>
              <a:t>- General David </a:t>
            </a:r>
            <a:r>
              <a:rPr lang="en-US" kern="0" dirty="0" err="1">
                <a:solidFill>
                  <a:schemeClr val="bg1"/>
                </a:solidFill>
              </a:rPr>
              <a:t>Goldfein</a:t>
            </a:r>
            <a:endParaRPr lang="en-US" kern="0" dirty="0">
              <a:solidFill>
                <a:schemeClr val="bg1"/>
              </a:solidFill>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22476" y="5943600"/>
            <a:ext cx="2174788" cy="840711"/>
          </a:xfrm>
        </p:spPr>
        <p:txBody>
          <a:bodyPr anchor="ctr">
            <a:normAutofit/>
          </a:bodyPr>
          <a:lstStyle/>
          <a:p>
            <a:pPr marL="0" indent="0" algn="ctr">
              <a:buNone/>
            </a:pPr>
            <a:r>
              <a:rPr lang="en-US" sz="2000" dirty="0" err="1"/>
              <a:t>defensenews.com</a:t>
            </a:r>
            <a:endParaRPr lang="en-US" sz="2000" dirty="0"/>
          </a:p>
          <a:p>
            <a:pPr marL="0" indent="0" algn="ctr">
              <a:buNone/>
            </a:pPr>
            <a:r>
              <a:rPr lang="en-US" sz="2000" dirty="0" err="1"/>
              <a:t>airforcemag.com</a:t>
            </a:r>
            <a:endParaRPr lang="en-US" sz="2000" dirty="0"/>
          </a:p>
        </p:txBody>
      </p:sp>
    </p:spTree>
    <p:extLst>
      <p:ext uri="{BB962C8B-B14F-4D97-AF65-F5344CB8AC3E}">
        <p14:creationId xmlns:p14="http://schemas.microsoft.com/office/powerpoint/2010/main" val="1017067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8E11-3CE7-D140-BCFF-FC34969002A5}"/>
              </a:ext>
            </a:extLst>
          </p:cNvPr>
          <p:cNvSpPr>
            <a:spLocks noGrp="1"/>
          </p:cNvSpPr>
          <p:nvPr>
            <p:ph type="title"/>
          </p:nvPr>
        </p:nvSpPr>
        <p:spPr/>
        <p:txBody>
          <a:bodyPr/>
          <a:lstStyle/>
          <a:p>
            <a:r>
              <a:rPr lang="en-US" dirty="0"/>
              <a:t>MDC2 Definition</a:t>
            </a:r>
          </a:p>
        </p:txBody>
      </p:sp>
      <p:sp>
        <p:nvSpPr>
          <p:cNvPr id="3" name="Content Placeholder 2">
            <a:extLst>
              <a:ext uri="{FF2B5EF4-FFF2-40B4-BE49-F238E27FC236}">
                <a16:creationId xmlns:a16="http://schemas.microsoft.com/office/drawing/2014/main" id="{A7E7386E-A13B-3649-89A7-B1654ED79C1B}"/>
              </a:ext>
            </a:extLst>
          </p:cNvPr>
          <p:cNvSpPr>
            <a:spLocks noGrp="1"/>
          </p:cNvSpPr>
          <p:nvPr>
            <p:ph idx="1"/>
          </p:nvPr>
        </p:nvSpPr>
        <p:spPr/>
        <p:txBody>
          <a:bodyPr>
            <a:normAutofit lnSpcReduction="10000"/>
          </a:bodyPr>
          <a:lstStyle/>
          <a:p>
            <a:pPr marL="0" indent="0">
              <a:buNone/>
            </a:pPr>
            <a:r>
              <a:rPr lang="en-US" dirty="0"/>
              <a:t>“Visualizing and executing operations with </a:t>
            </a:r>
            <a:r>
              <a:rPr lang="en-US" u="sng" dirty="0"/>
              <a:t>simultaneity and depth</a:t>
            </a:r>
            <a:r>
              <a:rPr lang="en-US" dirty="0"/>
              <a:t> through the air, land, sea, space and cyberspace to </a:t>
            </a:r>
            <a:r>
              <a:rPr lang="en-US" u="sng" dirty="0"/>
              <a:t>dislocate</a:t>
            </a:r>
            <a:r>
              <a:rPr lang="en-US" dirty="0"/>
              <a:t> the adversary and </a:t>
            </a:r>
            <a:r>
              <a:rPr lang="en-US" u="sng" dirty="0"/>
              <a:t>outpace</a:t>
            </a:r>
            <a:r>
              <a:rPr lang="en-US" dirty="0"/>
              <a:t> his ability to respond”</a:t>
            </a:r>
          </a:p>
          <a:p>
            <a:pPr marL="0" indent="0">
              <a:buNone/>
            </a:pPr>
            <a:r>
              <a:rPr lang="en-US" dirty="0"/>
              <a:t>				-- Dr. James Campbell, ACSC Professor</a:t>
            </a:r>
          </a:p>
          <a:p>
            <a:pPr marL="0" indent="0">
              <a:buNone/>
            </a:pPr>
            <a:br>
              <a:rPr lang="en-US" dirty="0"/>
            </a:br>
            <a:r>
              <a:rPr lang="en-US" dirty="0"/>
              <a:t>﻿”Achieve integrated awareness of the operational environment to enable rapid discernment of decision-quality information, integrate global and regional capabilities with effective command relationships, and operate with agility and resilience in, from, and through the air, space, and cyberspace”</a:t>
            </a:r>
          </a:p>
          <a:p>
            <a:pPr marL="0" indent="0">
              <a:buNone/>
            </a:pPr>
            <a:r>
              <a:rPr lang="en-US" dirty="0"/>
              <a:t>				-- AFFOR (2015)</a:t>
            </a:r>
          </a:p>
        </p:txBody>
      </p:sp>
    </p:spTree>
    <p:extLst>
      <p:ext uri="{BB962C8B-B14F-4D97-AF65-F5344CB8AC3E}">
        <p14:creationId xmlns:p14="http://schemas.microsoft.com/office/powerpoint/2010/main" val="1075172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29CF5-A6E5-B641-B9CD-99EDA9F60427}"/>
              </a:ext>
            </a:extLst>
          </p:cNvPr>
          <p:cNvSpPr>
            <a:spLocks noGrp="1"/>
          </p:cNvSpPr>
          <p:nvPr>
            <p:ph type="title"/>
          </p:nvPr>
        </p:nvSpPr>
        <p:spPr/>
        <p:txBody>
          <a:bodyPr/>
          <a:lstStyle/>
          <a:p>
            <a:r>
              <a:rPr lang="en-US" dirty="0"/>
              <a:t>A Complex Problem</a:t>
            </a:r>
          </a:p>
        </p:txBody>
      </p:sp>
      <p:pic>
        <p:nvPicPr>
          <p:cNvPr id="7" name="Content Placeholder 6">
            <a:extLst>
              <a:ext uri="{FF2B5EF4-FFF2-40B4-BE49-F238E27FC236}">
                <a16:creationId xmlns:a16="http://schemas.microsoft.com/office/drawing/2014/main" id="{3078A0D3-674D-0F4F-8C2D-564D4B9FF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828" y="71186"/>
            <a:ext cx="8688343" cy="6715628"/>
          </a:xfrm>
        </p:spPr>
      </p:pic>
    </p:spTree>
    <p:extLst>
      <p:ext uri="{BB962C8B-B14F-4D97-AF65-F5344CB8AC3E}">
        <p14:creationId xmlns:p14="http://schemas.microsoft.com/office/powerpoint/2010/main" val="410087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6909531" y="7651235"/>
            <a:ext cx="20574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2392" indent="1588" algn="l" rtl="0" fontAlgn="base">
              <a:spcBef>
                <a:spcPct val="0"/>
              </a:spcBef>
              <a:spcAft>
                <a:spcPct val="0"/>
              </a:spcAft>
              <a:defRPr kern="1200">
                <a:solidFill>
                  <a:schemeClr val="tx1"/>
                </a:solidFill>
                <a:latin typeface="Arial" charset="0"/>
                <a:ea typeface="+mn-ea"/>
                <a:cs typeface="Arial" charset="0"/>
              </a:defRPr>
            </a:lvl2pPr>
            <a:lvl3pPr marL="909544" indent="1588" algn="l" rtl="0" fontAlgn="base">
              <a:spcBef>
                <a:spcPct val="0"/>
              </a:spcBef>
              <a:spcAft>
                <a:spcPct val="0"/>
              </a:spcAft>
              <a:defRPr kern="1200">
                <a:solidFill>
                  <a:schemeClr val="tx1"/>
                </a:solidFill>
                <a:latin typeface="Arial" charset="0"/>
                <a:ea typeface="+mn-ea"/>
                <a:cs typeface="Arial" charset="0"/>
              </a:defRPr>
            </a:lvl3pPr>
            <a:lvl4pPr marL="1366697" indent="1588" algn="l" rtl="0" fontAlgn="base">
              <a:spcBef>
                <a:spcPct val="0"/>
              </a:spcBef>
              <a:spcAft>
                <a:spcPct val="0"/>
              </a:spcAft>
              <a:defRPr kern="1200">
                <a:solidFill>
                  <a:schemeClr val="tx1"/>
                </a:solidFill>
                <a:latin typeface="Arial" charset="0"/>
                <a:ea typeface="+mn-ea"/>
                <a:cs typeface="Arial" charset="0"/>
              </a:defRPr>
            </a:lvl4pPr>
            <a:lvl5pPr marL="1823850" indent="1588" algn="l" rtl="0" fontAlgn="base">
              <a:spcBef>
                <a:spcPct val="0"/>
              </a:spcBef>
              <a:spcAft>
                <a:spcPct val="0"/>
              </a:spcAft>
              <a:defRPr kern="1200">
                <a:solidFill>
                  <a:schemeClr val="tx1"/>
                </a:solidFill>
                <a:latin typeface="Arial" charset="0"/>
                <a:ea typeface="+mn-ea"/>
                <a:cs typeface="Arial" charset="0"/>
              </a:defRPr>
            </a:lvl5pPr>
            <a:lvl6pPr marL="2285765" algn="l" defTabSz="914306" rtl="0" eaLnBrk="1" latinLnBrk="0" hangingPunct="1">
              <a:defRPr kern="1200">
                <a:solidFill>
                  <a:schemeClr val="tx1"/>
                </a:solidFill>
                <a:latin typeface="Arial" charset="0"/>
                <a:ea typeface="+mn-ea"/>
                <a:cs typeface="Arial" charset="0"/>
              </a:defRPr>
            </a:lvl6pPr>
            <a:lvl7pPr marL="2742918" algn="l" defTabSz="914306" rtl="0" eaLnBrk="1" latinLnBrk="0" hangingPunct="1">
              <a:defRPr kern="1200">
                <a:solidFill>
                  <a:schemeClr val="tx1"/>
                </a:solidFill>
                <a:latin typeface="Arial" charset="0"/>
                <a:ea typeface="+mn-ea"/>
                <a:cs typeface="Arial" charset="0"/>
              </a:defRPr>
            </a:lvl7pPr>
            <a:lvl8pPr marL="3200070" algn="l" defTabSz="914306" rtl="0" eaLnBrk="1" latinLnBrk="0" hangingPunct="1">
              <a:defRPr kern="1200">
                <a:solidFill>
                  <a:schemeClr val="tx1"/>
                </a:solidFill>
                <a:latin typeface="Arial" charset="0"/>
                <a:ea typeface="+mn-ea"/>
                <a:cs typeface="Arial" charset="0"/>
              </a:defRPr>
            </a:lvl8pPr>
            <a:lvl9pPr marL="3657223" algn="l" defTabSz="914306" rtl="0" eaLnBrk="1" latinLnBrk="0" hangingPunct="1">
              <a:defRPr kern="1200">
                <a:solidFill>
                  <a:schemeClr val="tx1"/>
                </a:solidFill>
                <a:latin typeface="Arial" charset="0"/>
                <a:ea typeface="+mn-ea"/>
                <a:cs typeface="Arial" charset="0"/>
              </a:defRPr>
            </a:lvl9pPr>
          </a:lstStyle>
          <a:p>
            <a:fld id="{F7E83DAE-DDA0-4104-99F8-D383CEA3F35F}" type="slidenum">
              <a:rPr lang="en-US" smtClean="0"/>
              <a:pPr/>
              <a:t>43</a:t>
            </a:fld>
            <a:endParaRPr lang="en-US" dirty="0"/>
          </a:p>
        </p:txBody>
      </p:sp>
      <p:sp>
        <p:nvSpPr>
          <p:cNvPr id="3" name="Rectangle 2"/>
          <p:cNvSpPr/>
          <p:nvPr/>
        </p:nvSpPr>
        <p:spPr bwMode="auto">
          <a:xfrm>
            <a:off x="1301396" y="1161536"/>
            <a:ext cx="9164639" cy="7047257"/>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charset="0"/>
              </a:rPr>
              <a:t>			Warfighting Domains and Influencers</a:t>
            </a:r>
          </a:p>
        </p:txBody>
      </p:sp>
      <p:grpSp>
        <p:nvGrpSpPr>
          <p:cNvPr id="18" name="Group 17"/>
          <p:cNvGrpSpPr/>
          <p:nvPr/>
        </p:nvGrpSpPr>
        <p:grpSpPr>
          <a:xfrm>
            <a:off x="2469293" y="1483072"/>
            <a:ext cx="7722897" cy="5337176"/>
            <a:chOff x="592139" y="301623"/>
            <a:chExt cx="7722897" cy="5337176"/>
          </a:xfrm>
        </p:grpSpPr>
        <p:sp>
          <p:nvSpPr>
            <p:cNvPr id="4" name="Rectangle 3"/>
            <p:cNvSpPr/>
            <p:nvPr/>
          </p:nvSpPr>
          <p:spPr bwMode="auto">
            <a:xfrm>
              <a:off x="592139" y="1219634"/>
              <a:ext cx="7696200" cy="685800"/>
            </a:xfrm>
            <a:prstGeom prst="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Space</a:t>
              </a:r>
            </a:p>
          </p:txBody>
        </p:sp>
        <p:sp>
          <p:nvSpPr>
            <p:cNvPr id="5" name="Rectangle 4"/>
            <p:cNvSpPr/>
            <p:nvPr/>
          </p:nvSpPr>
          <p:spPr bwMode="auto">
            <a:xfrm>
              <a:off x="599067" y="2172132"/>
              <a:ext cx="7696200" cy="685800"/>
            </a:xfrm>
            <a:prstGeom prst="rect">
              <a:avLst/>
            </a:prstGeom>
            <a:solidFill>
              <a:srgbClr val="183BE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Air</a:t>
              </a:r>
            </a:p>
          </p:txBody>
        </p:sp>
        <p:sp>
          <p:nvSpPr>
            <p:cNvPr id="6" name="Rectangle 5"/>
            <p:cNvSpPr/>
            <p:nvPr/>
          </p:nvSpPr>
          <p:spPr bwMode="auto">
            <a:xfrm>
              <a:off x="608303" y="4000500"/>
              <a:ext cx="7696200" cy="68580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Land</a:t>
              </a:r>
            </a:p>
          </p:txBody>
        </p:sp>
        <p:sp>
          <p:nvSpPr>
            <p:cNvPr id="7" name="Rectangle 6"/>
            <p:cNvSpPr/>
            <p:nvPr/>
          </p:nvSpPr>
          <p:spPr bwMode="auto">
            <a:xfrm>
              <a:off x="618836" y="4952998"/>
              <a:ext cx="7696200" cy="685800"/>
            </a:xfrm>
            <a:prstGeom prst="rect">
              <a:avLst/>
            </a:prstGeom>
            <a:solidFill>
              <a:srgbClr val="0000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Maritime</a:t>
              </a:r>
            </a:p>
          </p:txBody>
        </p:sp>
        <p:sp>
          <p:nvSpPr>
            <p:cNvPr id="13" name="Rectangle 12"/>
            <p:cNvSpPr/>
            <p:nvPr/>
          </p:nvSpPr>
          <p:spPr bwMode="auto">
            <a:xfrm>
              <a:off x="599067" y="3055071"/>
              <a:ext cx="7696200" cy="685800"/>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Cyber</a:t>
              </a:r>
            </a:p>
          </p:txBody>
        </p:sp>
        <p:sp>
          <p:nvSpPr>
            <p:cNvPr id="14" name="Rectangle 13"/>
            <p:cNvSpPr/>
            <p:nvPr/>
          </p:nvSpPr>
          <p:spPr bwMode="auto">
            <a:xfrm>
              <a:off x="599067" y="304798"/>
              <a:ext cx="7696200" cy="685800"/>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rPr>
                <a:t>Cognitive/Human</a:t>
              </a:r>
              <a:endParaRPr lang="en-US" dirty="0">
                <a:solidFill>
                  <a:schemeClr val="bg1"/>
                </a:solidFill>
                <a:latin typeface="Arial" charset="0"/>
              </a:endParaRPr>
            </a:p>
          </p:txBody>
        </p:sp>
        <p:sp>
          <p:nvSpPr>
            <p:cNvPr id="9" name="Rectangle 8"/>
            <p:cNvSpPr/>
            <p:nvPr/>
          </p:nvSpPr>
          <p:spPr bwMode="auto">
            <a:xfrm>
              <a:off x="5665283" y="304799"/>
              <a:ext cx="533400" cy="5334000"/>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r>
                <a:rPr lang="en-US" dirty="0">
                  <a:solidFill>
                    <a:schemeClr val="bg1"/>
                  </a:solidFill>
                  <a:latin typeface="Arial" charset="0"/>
                </a:rPr>
                <a:t>C</a:t>
              </a:r>
            </a:p>
            <a:p>
              <a:pPr eaLnBrk="0" fontAlgn="base" hangingPunct="0">
                <a:spcBef>
                  <a:spcPct val="0"/>
                </a:spcBef>
                <a:spcAft>
                  <a:spcPct val="0"/>
                </a:spcAft>
              </a:pPr>
              <a:r>
                <a:rPr lang="en-US" dirty="0">
                  <a:solidFill>
                    <a:schemeClr val="bg1"/>
                  </a:solidFill>
                  <a:latin typeface="Arial" charset="0"/>
                </a:rPr>
                <a:t>Y</a:t>
              </a:r>
            </a:p>
            <a:p>
              <a:pPr eaLnBrk="0" fontAlgn="base" hangingPunct="0">
                <a:spcBef>
                  <a:spcPct val="0"/>
                </a:spcBef>
                <a:spcAft>
                  <a:spcPct val="0"/>
                </a:spcAft>
              </a:pPr>
              <a:r>
                <a:rPr lang="en-US" dirty="0">
                  <a:solidFill>
                    <a:schemeClr val="bg1"/>
                  </a:solidFill>
                  <a:latin typeface="Arial" charset="0"/>
                </a:rPr>
                <a:t>B</a:t>
              </a:r>
            </a:p>
            <a:p>
              <a:pPr eaLnBrk="0" fontAlgn="base" hangingPunct="0">
                <a:spcBef>
                  <a:spcPct val="0"/>
                </a:spcBef>
                <a:spcAft>
                  <a:spcPct val="0"/>
                </a:spcAft>
              </a:pPr>
              <a:r>
                <a:rPr lang="en-US" dirty="0">
                  <a:solidFill>
                    <a:schemeClr val="bg1"/>
                  </a:solidFill>
                  <a:latin typeface="Arial" charset="0"/>
                </a:rPr>
                <a:t>E</a:t>
              </a:r>
            </a:p>
            <a:p>
              <a:pPr eaLnBrk="0" fontAlgn="base" hangingPunct="0">
                <a:spcBef>
                  <a:spcPct val="0"/>
                </a:spcBef>
                <a:spcAft>
                  <a:spcPct val="0"/>
                </a:spcAft>
              </a:pPr>
              <a:r>
                <a:rPr lang="en-US" dirty="0">
                  <a:solidFill>
                    <a:schemeClr val="bg1"/>
                  </a:solidFill>
                </a:rPr>
                <a:t>R</a:t>
              </a:r>
              <a:endParaRPr lang="en-US" dirty="0">
                <a:solidFill>
                  <a:schemeClr val="bg1"/>
                </a:solidFill>
                <a:latin typeface="Arial" charset="0"/>
              </a:endParaRPr>
            </a:p>
          </p:txBody>
        </p:sp>
        <p:sp>
          <p:nvSpPr>
            <p:cNvPr id="10" name="Rectangle 9"/>
            <p:cNvSpPr/>
            <p:nvPr/>
          </p:nvSpPr>
          <p:spPr bwMode="auto">
            <a:xfrm>
              <a:off x="6378900" y="304797"/>
              <a:ext cx="533400" cy="5334001"/>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N</a:t>
              </a:r>
            </a:p>
            <a:p>
              <a:pPr eaLnBrk="0" fontAlgn="base" hangingPunct="0">
                <a:spcBef>
                  <a:spcPct val="0"/>
                </a:spcBef>
                <a:spcAft>
                  <a:spcPct val="0"/>
                </a:spcAft>
              </a:pPr>
              <a:r>
                <a:rPr lang="en-US" dirty="0">
                  <a:solidFill>
                    <a:schemeClr val="bg1"/>
                  </a:solidFill>
                  <a:latin typeface="Arial" charset="0"/>
                </a:rPr>
                <a:t>T</a:t>
              </a:r>
            </a:p>
            <a:p>
              <a:pPr eaLnBrk="0" fontAlgn="base" hangingPunct="0">
                <a:spcBef>
                  <a:spcPct val="0"/>
                </a:spcBef>
                <a:spcAft>
                  <a:spcPct val="0"/>
                </a:spcAft>
              </a:pPr>
              <a:r>
                <a:rPr lang="en-US" dirty="0">
                  <a:solidFill>
                    <a:schemeClr val="bg1"/>
                  </a:solidFill>
                </a:rPr>
                <a:t>E</a:t>
              </a:r>
            </a:p>
            <a:p>
              <a:pPr eaLnBrk="0" fontAlgn="base" hangingPunct="0">
                <a:spcBef>
                  <a:spcPct val="0"/>
                </a:spcBef>
                <a:spcAft>
                  <a:spcPct val="0"/>
                </a:spcAft>
              </a:pPr>
              <a:r>
                <a:rPr lang="en-US" dirty="0">
                  <a:solidFill>
                    <a:schemeClr val="bg1"/>
                  </a:solidFill>
                  <a:latin typeface="Arial" charset="0"/>
                </a:rPr>
                <a:t>L</a:t>
              </a:r>
            </a:p>
          </p:txBody>
        </p:sp>
        <p:sp>
          <p:nvSpPr>
            <p:cNvPr id="11" name="Rectangle 10"/>
            <p:cNvSpPr/>
            <p:nvPr/>
          </p:nvSpPr>
          <p:spPr bwMode="auto">
            <a:xfrm>
              <a:off x="7107239" y="301623"/>
              <a:ext cx="533400" cy="5337175"/>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N</a:t>
              </a:r>
            </a:p>
            <a:p>
              <a:pPr eaLnBrk="0" fontAlgn="base" hangingPunct="0">
                <a:spcBef>
                  <a:spcPct val="0"/>
                </a:spcBef>
                <a:spcAft>
                  <a:spcPct val="0"/>
                </a:spcAft>
              </a:pPr>
              <a:r>
                <a:rPr lang="en-US" dirty="0">
                  <a:solidFill>
                    <a:schemeClr val="bg1"/>
                  </a:solidFill>
                  <a:latin typeface="Arial" charset="0"/>
                </a:rPr>
                <a:t>F</a:t>
              </a:r>
            </a:p>
            <a:p>
              <a:pPr eaLnBrk="0" fontAlgn="base" hangingPunct="0">
                <a:spcBef>
                  <a:spcPct val="0"/>
                </a:spcBef>
                <a:spcAft>
                  <a:spcPct val="0"/>
                </a:spcAft>
              </a:pPr>
              <a:r>
                <a:rPr lang="en-US" dirty="0">
                  <a:solidFill>
                    <a:schemeClr val="bg1"/>
                  </a:solidFill>
                </a:rPr>
                <a:t>O</a:t>
              </a:r>
            </a:p>
            <a:p>
              <a:pPr eaLnBrk="0" fontAlgn="base" hangingPunct="0">
                <a:spcBef>
                  <a:spcPct val="0"/>
                </a:spcBef>
                <a:spcAft>
                  <a:spcPct val="0"/>
                </a:spcAft>
              </a:pPr>
              <a:r>
                <a:rPr lang="en-US" dirty="0">
                  <a:solidFill>
                    <a:schemeClr val="bg1"/>
                  </a:solidFill>
                  <a:latin typeface="Arial" charset="0"/>
                </a:rPr>
                <a:t>R</a:t>
              </a:r>
            </a:p>
            <a:p>
              <a:pPr eaLnBrk="0" fontAlgn="base" hangingPunct="0">
                <a:spcBef>
                  <a:spcPct val="0"/>
                </a:spcBef>
                <a:spcAft>
                  <a:spcPct val="0"/>
                </a:spcAft>
              </a:pPr>
              <a:r>
                <a:rPr lang="en-US" dirty="0">
                  <a:solidFill>
                    <a:schemeClr val="bg1"/>
                  </a:solidFill>
                </a:rPr>
                <a:t>M</a:t>
              </a:r>
            </a:p>
            <a:p>
              <a:pPr eaLnBrk="0" fontAlgn="base" hangingPunct="0">
                <a:spcBef>
                  <a:spcPct val="0"/>
                </a:spcBef>
                <a:spcAft>
                  <a:spcPct val="0"/>
                </a:spcAft>
              </a:pPr>
              <a:r>
                <a:rPr lang="en-US" dirty="0">
                  <a:solidFill>
                    <a:schemeClr val="bg1"/>
                  </a:solidFill>
                  <a:latin typeface="Arial" charset="0"/>
                </a:rPr>
                <a:t>A</a:t>
              </a:r>
            </a:p>
            <a:p>
              <a:pPr eaLnBrk="0" fontAlgn="base" hangingPunct="0">
                <a:spcBef>
                  <a:spcPct val="0"/>
                </a:spcBef>
                <a:spcAft>
                  <a:spcPct val="0"/>
                </a:spcAft>
              </a:pPr>
              <a:r>
                <a:rPr lang="en-US" dirty="0">
                  <a:solidFill>
                    <a:schemeClr val="bg1"/>
                  </a:solidFill>
                </a:rPr>
                <a:t>T</a:t>
              </a: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O</a:t>
              </a:r>
            </a:p>
            <a:p>
              <a:pPr eaLnBrk="0" fontAlgn="base" hangingPunct="0">
                <a:spcBef>
                  <a:spcPct val="0"/>
                </a:spcBef>
                <a:spcAft>
                  <a:spcPct val="0"/>
                </a:spcAft>
              </a:pPr>
              <a:r>
                <a:rPr lang="en-US" dirty="0">
                  <a:solidFill>
                    <a:schemeClr val="bg1"/>
                  </a:solidFill>
                </a:rPr>
                <a:t>N</a:t>
              </a: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r>
                <a:rPr lang="en-US" dirty="0">
                  <a:solidFill>
                    <a:schemeClr val="bg1"/>
                  </a:solidFill>
                </a:rPr>
                <a:t>O</a:t>
              </a:r>
            </a:p>
            <a:p>
              <a:pPr eaLnBrk="0" fontAlgn="base" hangingPunct="0">
                <a:spcBef>
                  <a:spcPct val="0"/>
                </a:spcBef>
                <a:spcAft>
                  <a:spcPct val="0"/>
                </a:spcAft>
              </a:pPr>
              <a:r>
                <a:rPr lang="en-US" dirty="0">
                  <a:solidFill>
                    <a:schemeClr val="bg1"/>
                  </a:solidFill>
                </a:rPr>
                <a:t>P</a:t>
              </a:r>
            </a:p>
            <a:p>
              <a:pPr eaLnBrk="0" fontAlgn="base" hangingPunct="0">
                <a:spcBef>
                  <a:spcPct val="0"/>
                </a:spcBef>
                <a:spcAft>
                  <a:spcPct val="0"/>
                </a:spcAft>
              </a:pPr>
              <a:r>
                <a:rPr lang="en-US" dirty="0">
                  <a:solidFill>
                    <a:schemeClr val="bg1"/>
                  </a:solidFill>
                </a:rPr>
                <a:t>S</a:t>
              </a:r>
            </a:p>
          </p:txBody>
        </p:sp>
        <p:sp>
          <p:nvSpPr>
            <p:cNvPr id="12" name="Rectangle 11"/>
            <p:cNvSpPr/>
            <p:nvPr/>
          </p:nvSpPr>
          <p:spPr bwMode="auto">
            <a:xfrm>
              <a:off x="7771103" y="301623"/>
              <a:ext cx="533400" cy="5337175"/>
            </a:xfrm>
            <a:prstGeom prst="rect">
              <a:avLst/>
            </a:prstGeom>
            <a:solidFill>
              <a:srgbClr val="5FC16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E</a:t>
              </a:r>
            </a:p>
            <a:p>
              <a:pPr eaLnBrk="0" fontAlgn="base" hangingPunct="0">
                <a:spcBef>
                  <a:spcPct val="0"/>
                </a:spcBef>
                <a:spcAft>
                  <a:spcPct val="0"/>
                </a:spcAft>
              </a:pPr>
              <a:r>
                <a:rPr lang="en-US" dirty="0">
                  <a:solidFill>
                    <a:schemeClr val="bg1"/>
                  </a:solidFill>
                </a:rPr>
                <a:t>L</a:t>
              </a:r>
            </a:p>
            <a:p>
              <a:pPr eaLnBrk="0" fontAlgn="base" hangingPunct="0">
                <a:spcBef>
                  <a:spcPct val="0"/>
                </a:spcBef>
                <a:spcAft>
                  <a:spcPct val="0"/>
                </a:spcAft>
              </a:pPr>
              <a:r>
                <a:rPr lang="en-US" dirty="0">
                  <a:solidFill>
                    <a:schemeClr val="bg1"/>
                  </a:solidFill>
                  <a:latin typeface="Arial" charset="0"/>
                </a:rPr>
                <a:t>E</a:t>
              </a:r>
            </a:p>
            <a:p>
              <a:pPr eaLnBrk="0" fontAlgn="base" hangingPunct="0">
                <a:spcBef>
                  <a:spcPct val="0"/>
                </a:spcBef>
                <a:spcAft>
                  <a:spcPct val="0"/>
                </a:spcAft>
              </a:pPr>
              <a:r>
                <a:rPr lang="en-US" dirty="0">
                  <a:solidFill>
                    <a:schemeClr val="bg1"/>
                  </a:solidFill>
                </a:rPr>
                <a:t>C</a:t>
              </a:r>
            </a:p>
            <a:p>
              <a:pPr eaLnBrk="0" fontAlgn="base" hangingPunct="0">
                <a:spcBef>
                  <a:spcPct val="0"/>
                </a:spcBef>
                <a:spcAft>
                  <a:spcPct val="0"/>
                </a:spcAft>
              </a:pPr>
              <a:r>
                <a:rPr lang="en-US" dirty="0">
                  <a:solidFill>
                    <a:schemeClr val="bg1"/>
                  </a:solidFill>
                  <a:latin typeface="Arial" charset="0"/>
                </a:rPr>
                <a:t>T</a:t>
              </a:r>
            </a:p>
            <a:p>
              <a:pPr eaLnBrk="0" fontAlgn="base" hangingPunct="0">
                <a:spcBef>
                  <a:spcPct val="0"/>
                </a:spcBef>
                <a:spcAft>
                  <a:spcPct val="0"/>
                </a:spcAft>
              </a:pPr>
              <a:r>
                <a:rPr lang="en-US" dirty="0">
                  <a:solidFill>
                    <a:schemeClr val="bg1"/>
                  </a:solidFill>
                </a:rPr>
                <a:t>R</a:t>
              </a:r>
            </a:p>
            <a:p>
              <a:pPr eaLnBrk="0" fontAlgn="base" hangingPunct="0">
                <a:spcBef>
                  <a:spcPct val="0"/>
                </a:spcBef>
                <a:spcAft>
                  <a:spcPct val="0"/>
                </a:spcAft>
              </a:pPr>
              <a:r>
                <a:rPr lang="en-US" dirty="0">
                  <a:solidFill>
                    <a:schemeClr val="bg1"/>
                  </a:solidFill>
                  <a:latin typeface="Arial" charset="0"/>
                </a:rPr>
                <a:t>O</a:t>
              </a:r>
            </a:p>
            <a:p>
              <a:pPr eaLnBrk="0" fontAlgn="base" hangingPunct="0">
                <a:spcBef>
                  <a:spcPct val="0"/>
                </a:spcBef>
                <a:spcAft>
                  <a:spcPct val="0"/>
                </a:spcAft>
              </a:pPr>
              <a:r>
                <a:rPr lang="en-US" dirty="0">
                  <a:solidFill>
                    <a:schemeClr val="bg1"/>
                  </a:solidFill>
                </a:rPr>
                <a:t>N</a:t>
              </a: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C</a:t>
              </a:r>
            </a:p>
            <a:p>
              <a:pPr eaLnBrk="0" fontAlgn="base" hangingPunct="0">
                <a:spcBef>
                  <a:spcPct val="0"/>
                </a:spcBef>
                <a:spcAft>
                  <a:spcPct val="0"/>
                </a:spcAft>
              </a:pPr>
              <a:endParaRPr lang="en-US" dirty="0">
                <a:solidFill>
                  <a:schemeClr val="bg1"/>
                </a:solidFill>
                <a:latin typeface="Arial" charset="0"/>
              </a:endParaRPr>
            </a:p>
            <a:p>
              <a:pPr eaLnBrk="0" fontAlgn="base" hangingPunct="0">
                <a:spcBef>
                  <a:spcPct val="0"/>
                </a:spcBef>
                <a:spcAft>
                  <a:spcPct val="0"/>
                </a:spcAft>
              </a:pPr>
              <a:r>
                <a:rPr lang="en-US" dirty="0">
                  <a:solidFill>
                    <a:schemeClr val="bg1"/>
                  </a:solidFill>
                </a:rPr>
                <a:t>W</a:t>
              </a:r>
            </a:p>
            <a:p>
              <a:pPr eaLnBrk="0" fontAlgn="base" hangingPunct="0">
                <a:spcBef>
                  <a:spcPct val="0"/>
                </a:spcBef>
                <a:spcAft>
                  <a:spcPct val="0"/>
                </a:spcAft>
              </a:pPr>
              <a:r>
                <a:rPr lang="en-US" dirty="0">
                  <a:solidFill>
                    <a:schemeClr val="bg1"/>
                  </a:solidFill>
                  <a:latin typeface="Arial" charset="0"/>
                </a:rPr>
                <a:t>A</a:t>
              </a:r>
            </a:p>
            <a:p>
              <a:pPr eaLnBrk="0" fontAlgn="base" hangingPunct="0">
                <a:spcBef>
                  <a:spcPct val="0"/>
                </a:spcBef>
                <a:spcAft>
                  <a:spcPct val="0"/>
                </a:spcAft>
              </a:pPr>
              <a:r>
                <a:rPr lang="en-US" dirty="0">
                  <a:solidFill>
                    <a:schemeClr val="bg1"/>
                  </a:solidFill>
                </a:rPr>
                <a:t>R</a:t>
              </a:r>
            </a:p>
            <a:p>
              <a:pPr eaLnBrk="0" fontAlgn="base" hangingPunct="0">
                <a:spcBef>
                  <a:spcPct val="0"/>
                </a:spcBef>
                <a:spcAft>
                  <a:spcPct val="0"/>
                </a:spcAft>
              </a:pPr>
              <a:r>
                <a:rPr lang="en-US" dirty="0">
                  <a:solidFill>
                    <a:schemeClr val="bg1"/>
                  </a:solidFill>
                  <a:latin typeface="Arial" charset="0"/>
                </a:rPr>
                <a:t>F</a:t>
              </a:r>
            </a:p>
            <a:p>
              <a:pPr eaLnBrk="0" fontAlgn="base" hangingPunct="0">
                <a:spcBef>
                  <a:spcPct val="0"/>
                </a:spcBef>
                <a:spcAft>
                  <a:spcPct val="0"/>
                </a:spcAft>
              </a:pPr>
              <a:r>
                <a:rPr lang="en-US" dirty="0">
                  <a:solidFill>
                    <a:schemeClr val="bg1"/>
                  </a:solidFill>
                </a:rPr>
                <a:t>A</a:t>
              </a:r>
            </a:p>
            <a:p>
              <a:pPr eaLnBrk="0" fontAlgn="base" hangingPunct="0">
                <a:spcBef>
                  <a:spcPct val="0"/>
                </a:spcBef>
                <a:spcAft>
                  <a:spcPct val="0"/>
                </a:spcAft>
              </a:pPr>
              <a:r>
                <a:rPr lang="en-US" dirty="0">
                  <a:solidFill>
                    <a:schemeClr val="bg1"/>
                  </a:solidFill>
                  <a:latin typeface="Arial" charset="0"/>
                </a:rPr>
                <a:t>R</a:t>
              </a:r>
            </a:p>
            <a:p>
              <a:pPr eaLnBrk="0" fontAlgn="base" hangingPunct="0">
                <a:spcBef>
                  <a:spcPct val="0"/>
                </a:spcBef>
                <a:spcAft>
                  <a:spcPct val="0"/>
                </a:spcAft>
              </a:pPr>
              <a:r>
                <a:rPr lang="en-US" dirty="0">
                  <a:solidFill>
                    <a:schemeClr val="bg1"/>
                  </a:solidFill>
                </a:rPr>
                <a:t>E</a:t>
              </a:r>
            </a:p>
            <a:p>
              <a:pPr eaLnBrk="0" fontAlgn="base" hangingPunct="0">
                <a:spcBef>
                  <a:spcPct val="0"/>
                </a:spcBef>
                <a:spcAft>
                  <a:spcPct val="0"/>
                </a:spcAft>
              </a:pPr>
              <a:endParaRPr lang="en-US" dirty="0">
                <a:solidFill>
                  <a:schemeClr val="bg1"/>
                </a:solidFill>
                <a:latin typeface="Arial" charset="0"/>
              </a:endParaRPr>
            </a:p>
          </p:txBody>
        </p:sp>
      </p:grpSp>
      <p:sp>
        <p:nvSpPr>
          <p:cNvPr id="16" name="Left Brace 15"/>
          <p:cNvSpPr/>
          <p:nvPr/>
        </p:nvSpPr>
        <p:spPr bwMode="auto">
          <a:xfrm rot="16200000">
            <a:off x="8273245" y="5357928"/>
            <a:ext cx="446092" cy="3370731"/>
          </a:xfrm>
          <a:prstGeom prst="leftBrace">
            <a:avLst>
              <a:gd name="adj1" fmla="val 8333"/>
              <a:gd name="adj2" fmla="val 4965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17" name="TextBox 16"/>
          <p:cNvSpPr txBox="1"/>
          <p:nvPr/>
        </p:nvSpPr>
        <p:spPr>
          <a:xfrm>
            <a:off x="7344326" y="7073373"/>
            <a:ext cx="2484119" cy="369332"/>
          </a:xfrm>
          <a:prstGeom prst="rect">
            <a:avLst/>
          </a:prstGeom>
          <a:noFill/>
        </p:spPr>
        <p:txBody>
          <a:bodyPr wrap="square" rtlCol="0">
            <a:spAutoFit/>
          </a:bodyPr>
          <a:lstStyle/>
          <a:p>
            <a:r>
              <a:rPr lang="en-US" dirty="0">
                <a:solidFill>
                  <a:schemeClr val="bg1"/>
                </a:solidFill>
              </a:rPr>
              <a:t>Cross-cutting Sectors</a:t>
            </a:r>
          </a:p>
        </p:txBody>
      </p:sp>
      <p:sp>
        <p:nvSpPr>
          <p:cNvPr id="19" name="Left Brace 18"/>
          <p:cNvSpPr/>
          <p:nvPr/>
        </p:nvSpPr>
        <p:spPr bwMode="auto">
          <a:xfrm>
            <a:off x="1903925" y="1335454"/>
            <a:ext cx="526041" cy="5496772"/>
          </a:xfrm>
          <a:prstGeom prst="leftBrace">
            <a:avLst>
              <a:gd name="adj1" fmla="val 8333"/>
              <a:gd name="adj2" fmla="val 4965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0" name="TextBox 19"/>
          <p:cNvSpPr txBox="1"/>
          <p:nvPr/>
        </p:nvSpPr>
        <p:spPr>
          <a:xfrm rot="5400000">
            <a:off x="406571" y="3820440"/>
            <a:ext cx="2552672" cy="369330"/>
          </a:xfrm>
          <a:prstGeom prst="rect">
            <a:avLst/>
          </a:prstGeom>
          <a:noFill/>
        </p:spPr>
        <p:txBody>
          <a:bodyPr wrap="square" rtlCol="0">
            <a:spAutoFit/>
          </a:bodyPr>
          <a:lstStyle/>
          <a:p>
            <a:r>
              <a:rPr lang="en-US" dirty="0">
                <a:solidFill>
                  <a:schemeClr val="bg1"/>
                </a:solidFill>
              </a:rPr>
              <a:t>War-fighting Domains</a:t>
            </a:r>
          </a:p>
        </p:txBody>
      </p:sp>
      <p:sp>
        <p:nvSpPr>
          <p:cNvPr id="21" name="TextBox 20"/>
          <p:cNvSpPr txBox="1"/>
          <p:nvPr/>
        </p:nvSpPr>
        <p:spPr>
          <a:xfrm>
            <a:off x="1359303" y="6911540"/>
            <a:ext cx="6085061" cy="923330"/>
          </a:xfrm>
          <a:prstGeom prst="rect">
            <a:avLst/>
          </a:prstGeom>
          <a:noFill/>
        </p:spPr>
        <p:txBody>
          <a:bodyPr wrap="square" rtlCol="0">
            <a:spAutoFit/>
          </a:bodyPr>
          <a:lstStyle/>
          <a:p>
            <a:r>
              <a:rPr lang="en-US" dirty="0">
                <a:solidFill>
                  <a:schemeClr val="bg1"/>
                </a:solidFill>
              </a:rPr>
              <a:t>Multi-Domain Operations Fundamentals</a:t>
            </a:r>
          </a:p>
          <a:p>
            <a:pPr marL="285750" indent="-285750">
              <a:buFontTx/>
              <a:buChar char="-"/>
            </a:pPr>
            <a:r>
              <a:rPr lang="en-US" sz="1200" dirty="0">
                <a:solidFill>
                  <a:schemeClr val="bg1"/>
                </a:solidFill>
              </a:rPr>
              <a:t>Agile C2 to gather, synthesize data into actionable information-enabling MDO</a:t>
            </a:r>
          </a:p>
          <a:p>
            <a:pPr marL="285750" indent="-285750">
              <a:buFontTx/>
              <a:buChar char="-"/>
            </a:pPr>
            <a:r>
              <a:rPr lang="en-US" sz="1200" dirty="0">
                <a:solidFill>
                  <a:schemeClr val="bg1"/>
                </a:solidFill>
              </a:rPr>
              <a:t>Disrupt Enemy Cohesion, Disrupt OODA Loop</a:t>
            </a:r>
          </a:p>
          <a:p>
            <a:pPr marL="285750" indent="-285750">
              <a:buFontTx/>
              <a:buChar char="-"/>
            </a:pPr>
            <a:r>
              <a:rPr lang="en-US" sz="1200" dirty="0">
                <a:solidFill>
                  <a:schemeClr val="bg1"/>
                </a:solidFill>
              </a:rPr>
              <a:t>Battlefield AOR stretched to home station, conversation must include civilian sector</a:t>
            </a:r>
          </a:p>
        </p:txBody>
      </p:sp>
      <p:sp>
        <p:nvSpPr>
          <p:cNvPr id="23" name="Rectangle 22"/>
          <p:cNvSpPr/>
          <p:nvPr/>
        </p:nvSpPr>
        <p:spPr bwMode="auto">
          <a:xfrm>
            <a:off x="6810925" y="1486246"/>
            <a:ext cx="533400" cy="5334000"/>
          </a:xfrm>
          <a:prstGeom prst="rect">
            <a:avLst/>
          </a:prstGeom>
          <a:solidFill>
            <a:srgbClr val="684C44"/>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r>
              <a:rPr lang="en-US" dirty="0">
                <a:solidFill>
                  <a:schemeClr val="bg1"/>
                </a:solidFill>
              </a:rPr>
              <a:t>C</a:t>
            </a: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V</a:t>
            </a: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L</a:t>
            </a:r>
          </a:p>
          <a:p>
            <a:pPr eaLnBrk="0" fontAlgn="base" hangingPunct="0">
              <a:spcBef>
                <a:spcPct val="0"/>
              </a:spcBef>
              <a:spcAft>
                <a:spcPct val="0"/>
              </a:spcAft>
            </a:pPr>
            <a:r>
              <a:rPr lang="en-US" dirty="0">
                <a:solidFill>
                  <a:schemeClr val="bg1"/>
                </a:solidFill>
                <a:latin typeface="Arial" charset="0"/>
              </a:rPr>
              <a:t>I</a:t>
            </a:r>
          </a:p>
          <a:p>
            <a:pPr eaLnBrk="0" fontAlgn="base" hangingPunct="0">
              <a:spcBef>
                <a:spcPct val="0"/>
              </a:spcBef>
              <a:spcAft>
                <a:spcPct val="0"/>
              </a:spcAft>
            </a:pPr>
            <a:r>
              <a:rPr lang="en-US" dirty="0">
                <a:solidFill>
                  <a:schemeClr val="bg1"/>
                </a:solidFill>
              </a:rPr>
              <a:t>A</a:t>
            </a:r>
          </a:p>
          <a:p>
            <a:pPr eaLnBrk="0" fontAlgn="base" hangingPunct="0">
              <a:spcBef>
                <a:spcPct val="0"/>
              </a:spcBef>
              <a:spcAft>
                <a:spcPct val="0"/>
              </a:spcAft>
            </a:pPr>
            <a:r>
              <a:rPr lang="en-US" dirty="0">
                <a:solidFill>
                  <a:schemeClr val="bg1"/>
                </a:solidFill>
                <a:latin typeface="Arial" charset="0"/>
              </a:rPr>
              <a:t>N</a:t>
            </a:r>
          </a:p>
          <a:p>
            <a:pPr eaLnBrk="0" fontAlgn="base" hangingPunct="0">
              <a:spcBef>
                <a:spcPct val="0"/>
              </a:spcBef>
              <a:spcAft>
                <a:spcPct val="0"/>
              </a:spcAft>
            </a:pPr>
            <a:endParaRPr lang="en-US" dirty="0">
              <a:solidFill>
                <a:schemeClr val="bg1"/>
              </a:solidFill>
            </a:endParaRPr>
          </a:p>
          <a:p>
            <a:pPr eaLnBrk="0" fontAlgn="base" hangingPunct="0">
              <a:spcBef>
                <a:spcPct val="0"/>
              </a:spcBef>
              <a:spcAft>
                <a:spcPct val="0"/>
              </a:spcAft>
            </a:pPr>
            <a:r>
              <a:rPr lang="en-US" dirty="0">
                <a:solidFill>
                  <a:schemeClr val="bg1"/>
                </a:solidFill>
                <a:latin typeface="Arial" charset="0"/>
              </a:rPr>
              <a:t>S</a:t>
            </a:r>
          </a:p>
          <a:p>
            <a:pPr eaLnBrk="0" fontAlgn="base" hangingPunct="0">
              <a:spcBef>
                <a:spcPct val="0"/>
              </a:spcBef>
              <a:spcAft>
                <a:spcPct val="0"/>
              </a:spcAft>
            </a:pPr>
            <a:r>
              <a:rPr lang="en-US" dirty="0">
                <a:solidFill>
                  <a:schemeClr val="bg1"/>
                </a:solidFill>
              </a:rPr>
              <a:t>E</a:t>
            </a:r>
          </a:p>
          <a:p>
            <a:pPr eaLnBrk="0" fontAlgn="base" hangingPunct="0">
              <a:spcBef>
                <a:spcPct val="0"/>
              </a:spcBef>
              <a:spcAft>
                <a:spcPct val="0"/>
              </a:spcAft>
            </a:pPr>
            <a:r>
              <a:rPr lang="en-US" dirty="0">
                <a:solidFill>
                  <a:schemeClr val="bg1"/>
                </a:solidFill>
                <a:latin typeface="Arial" charset="0"/>
              </a:rPr>
              <a:t>C</a:t>
            </a:r>
          </a:p>
          <a:p>
            <a:pPr eaLnBrk="0" fontAlgn="base" hangingPunct="0">
              <a:spcBef>
                <a:spcPct val="0"/>
              </a:spcBef>
              <a:spcAft>
                <a:spcPct val="0"/>
              </a:spcAft>
            </a:pPr>
            <a:r>
              <a:rPr lang="en-US" dirty="0">
                <a:solidFill>
                  <a:schemeClr val="bg1"/>
                </a:solidFill>
              </a:rPr>
              <a:t>T</a:t>
            </a:r>
          </a:p>
          <a:p>
            <a:pPr eaLnBrk="0" fontAlgn="base" hangingPunct="0">
              <a:spcBef>
                <a:spcPct val="0"/>
              </a:spcBef>
              <a:spcAft>
                <a:spcPct val="0"/>
              </a:spcAft>
            </a:pPr>
            <a:r>
              <a:rPr lang="en-US" dirty="0">
                <a:solidFill>
                  <a:schemeClr val="bg1"/>
                </a:solidFill>
              </a:rPr>
              <a:t>O</a:t>
            </a:r>
          </a:p>
          <a:p>
            <a:pPr eaLnBrk="0" fontAlgn="base" hangingPunct="0">
              <a:spcBef>
                <a:spcPct val="0"/>
              </a:spcBef>
              <a:spcAft>
                <a:spcPct val="0"/>
              </a:spcAft>
            </a:pPr>
            <a:r>
              <a:rPr lang="en-US" dirty="0">
                <a:solidFill>
                  <a:schemeClr val="bg1"/>
                </a:solidFill>
                <a:latin typeface="Arial" charset="0"/>
              </a:rPr>
              <a:t>R</a:t>
            </a:r>
          </a:p>
          <a:p>
            <a:pPr eaLnBrk="0" fontAlgn="base" hangingPunct="0">
              <a:spcBef>
                <a:spcPct val="0"/>
              </a:spcBef>
              <a:spcAft>
                <a:spcPct val="0"/>
              </a:spcAft>
            </a:pPr>
            <a:endParaRPr lang="en-US" dirty="0">
              <a:solidFill>
                <a:schemeClr val="bg1"/>
              </a:solidFill>
              <a:latin typeface="Arial" charset="0"/>
            </a:endParaRPr>
          </a:p>
        </p:txBody>
      </p:sp>
    </p:spTree>
    <p:extLst>
      <p:ext uri="{BB962C8B-B14F-4D97-AF65-F5344CB8AC3E}">
        <p14:creationId xmlns:p14="http://schemas.microsoft.com/office/powerpoint/2010/main" val="1111714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3F72-86B0-2842-BB68-701EC651CE94}"/>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D4FA2B81-DE37-DA41-8DC9-0D24AD5CEA2C}"/>
              </a:ext>
            </a:extLst>
          </p:cNvPr>
          <p:cNvSpPr>
            <a:spLocks noGrp="1"/>
          </p:cNvSpPr>
          <p:nvPr>
            <p:ph idx="1"/>
          </p:nvPr>
        </p:nvSpPr>
        <p:spPr>
          <a:xfrm>
            <a:off x="838200" y="1364104"/>
            <a:ext cx="10515600" cy="5051685"/>
          </a:xfrm>
        </p:spPr>
        <p:txBody>
          <a:bodyPr>
            <a:normAutofit fontScale="92500"/>
          </a:bodyPr>
          <a:lstStyle/>
          <a:p>
            <a:r>
              <a:rPr lang="en-US" dirty="0"/>
              <a:t>CSAF made MDC2 #3 Focus Area in 2017</a:t>
            </a:r>
          </a:p>
          <a:p>
            <a:r>
              <a:rPr lang="en-US" dirty="0"/>
              <a:t>SECAF highlights need for MDO collaboration and innovation</a:t>
            </a:r>
          </a:p>
          <a:p>
            <a:r>
              <a:rPr lang="en-US" dirty="0"/>
              <a:t>Vice Chief’s Challenge: “game-changing” MDC2 solutions (Feb 19)</a:t>
            </a:r>
          </a:p>
          <a:p>
            <a:r>
              <a:rPr lang="en-US" dirty="0"/>
              <a:t>Brig Gen Saltzman led Enterprise Capability Collaboration Team (ECCT)</a:t>
            </a:r>
          </a:p>
          <a:p>
            <a:pPr lvl="1"/>
            <a:r>
              <a:rPr lang="en-US" dirty="0"/>
              <a:t>Integrate MDO into current education and training</a:t>
            </a:r>
          </a:p>
          <a:p>
            <a:pPr lvl="1"/>
            <a:r>
              <a:rPr lang="en-US" dirty="0"/>
              <a:t>Create MDC2 Career Field (13 Oscar) – first tech school class in Aug 19</a:t>
            </a:r>
          </a:p>
          <a:p>
            <a:r>
              <a:rPr lang="en-US" dirty="0"/>
              <a:t>4-Star C2 Summit (Jan 19), Doolittle Wargames (held annually in Oct)</a:t>
            </a:r>
          </a:p>
          <a:p>
            <a:r>
              <a:rPr lang="en-US" dirty="0"/>
              <a:t>Army Efforts:</a:t>
            </a:r>
          </a:p>
          <a:p>
            <a:pPr lvl="1"/>
            <a:r>
              <a:rPr lang="en-US" dirty="0"/>
              <a:t>Training and Doctrine Command (TRADOC) MDO Strategy [with AF/Marines]</a:t>
            </a:r>
          </a:p>
          <a:p>
            <a:pPr lvl="1"/>
            <a:r>
              <a:rPr lang="en-US" dirty="0"/>
              <a:t>Multi-Service table-top exercises with AF ACC</a:t>
            </a:r>
          </a:p>
          <a:p>
            <a:pPr lvl="1"/>
            <a:r>
              <a:rPr lang="en-US" sz="2600" dirty="0"/>
              <a:t>Created first MDO detachment (Intel, Info, Cyber, Electronic Warfare, &amp; Space (I2CEWS)</a:t>
            </a:r>
          </a:p>
          <a:p>
            <a:endParaRPr lang="en-US" dirty="0"/>
          </a:p>
        </p:txBody>
      </p:sp>
    </p:spTree>
    <p:extLst>
      <p:ext uri="{BB962C8B-B14F-4D97-AF65-F5344CB8AC3E}">
        <p14:creationId xmlns:p14="http://schemas.microsoft.com/office/powerpoint/2010/main" val="4015907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extLst>
              <a:ext uri="{FF2B5EF4-FFF2-40B4-BE49-F238E27FC236}">
                <a16:creationId xmlns:a16="http://schemas.microsoft.com/office/drawing/2014/main" id="{80189471-4A5A-3D4B-AAAC-8E866618D553}"/>
              </a:ext>
            </a:extLst>
          </p:cNvPr>
          <p:cNvPicPr>
            <a:picLocks noChangeAspect="1"/>
          </p:cNvPicPr>
          <p:nvPr/>
        </p:nvPicPr>
        <p:blipFill rotWithShape="1">
          <a:blip r:embed="rId3">
            <a:alphaModFix amt="50000"/>
            <a:extLst/>
          </a:blip>
          <a:srcRect l="662" r="4227" b="1"/>
          <a:stretch/>
        </p:blipFill>
        <p:spPr>
          <a:xfrm>
            <a:off x="20" y="1"/>
            <a:ext cx="12191980" cy="6857999"/>
          </a:xfrm>
          <a:prstGeom prst="rect">
            <a:avLst/>
          </a:prstGeom>
        </p:spPr>
      </p:pic>
      <p:sp>
        <p:nvSpPr>
          <p:cNvPr id="2" name="Title 1">
            <a:extLst>
              <a:ext uri="{FF2B5EF4-FFF2-40B4-BE49-F238E27FC236}">
                <a16:creationId xmlns:a16="http://schemas.microsoft.com/office/drawing/2014/main" id="{CEF07DED-AAC5-0943-A463-529FB33BD4A9}"/>
              </a:ext>
            </a:extLst>
          </p:cNvPr>
          <p:cNvSpPr>
            <a:spLocks noGrp="1"/>
          </p:cNvSpPr>
          <p:nvPr>
            <p:ph type="title"/>
          </p:nvPr>
        </p:nvSpPr>
        <p:spPr>
          <a:xfrm>
            <a:off x="1649506" y="304800"/>
            <a:ext cx="9144000" cy="1243821"/>
          </a:xfrm>
        </p:spPr>
        <p:txBody>
          <a:bodyPr vert="horz" lIns="91440" tIns="45720" rIns="91440" bIns="45720" rtlCol="0" anchor="b">
            <a:normAutofit/>
          </a:bodyPr>
          <a:lstStyle/>
          <a:p>
            <a:r>
              <a:rPr lang="en-US" sz="6000" dirty="0">
                <a:solidFill>
                  <a:srgbClr val="FFFFFF"/>
                </a:solidFill>
              </a:rPr>
              <a:t>MDC2 Card Game: Overview</a:t>
            </a:r>
          </a:p>
        </p:txBody>
      </p:sp>
    </p:spTree>
    <p:extLst>
      <p:ext uri="{BB962C8B-B14F-4D97-AF65-F5344CB8AC3E}">
        <p14:creationId xmlns:p14="http://schemas.microsoft.com/office/powerpoint/2010/main" val="310184441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a:t>
            </a:r>
            <a:r>
              <a:rPr lang="en-US" u="sng" dirty="0"/>
              <a:t>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an </a:t>
            </a:r>
            <a:r>
              <a:rPr lang="en-US" u="sng" dirty="0"/>
              <a:t>opponent</a:t>
            </a:r>
          </a:p>
          <a:p>
            <a:r>
              <a:rPr lang="en-US" dirty="0"/>
              <a:t>Command your forces to win!</a:t>
            </a:r>
          </a:p>
          <a:p>
            <a:r>
              <a:rPr lang="en-US" dirty="0"/>
              <a:t>DG: awarded to the winner with highest point spread</a:t>
            </a:r>
          </a:p>
          <a:p>
            <a:r>
              <a:rPr lang="en-US" dirty="0"/>
              <a:t>If there is a conflict of rules or you don’t know how to play-out a specific scenario, discuss what would happen in a real battle situation</a:t>
            </a:r>
          </a:p>
          <a:p>
            <a:r>
              <a:rPr lang="en-US" dirty="0"/>
              <a:t>Please ask questions or discuss real-world implications as you play</a:t>
            </a:r>
          </a:p>
        </p:txBody>
      </p:sp>
    </p:spTree>
    <p:extLst>
      <p:ext uri="{BB962C8B-B14F-4D97-AF65-F5344CB8AC3E}">
        <p14:creationId xmlns:p14="http://schemas.microsoft.com/office/powerpoint/2010/main" val="406277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a:t>
            </a:r>
            <a:r>
              <a:rPr lang="en-US" sz="2000" b="1" dirty="0" err="1">
                <a:solidFill>
                  <a:srgbClr val="000066"/>
                </a:solidFill>
                <a:effectLst>
                  <a:outerShdw blurRad="38100" dist="38100" dir="2700000" algn="tl">
                    <a:srgbClr val="C0C0C0"/>
                  </a:outerShdw>
                </a:effectLst>
                <a:latin typeface="Arial" charset="0"/>
                <a:cs typeface="Arial" charset="0"/>
              </a:rPr>
              <a:t>CyTCoE</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C132-B57F-3A47-9D3D-194CE5D535B2}"/>
              </a:ext>
            </a:extLst>
          </p:cNvPr>
          <p:cNvSpPr>
            <a:spLocks noGrp="1"/>
          </p:cNvSpPr>
          <p:nvPr>
            <p:ph type="title"/>
          </p:nvPr>
        </p:nvSpPr>
        <p:spPr/>
        <p:txBody>
          <a:bodyPr/>
          <a:lstStyle/>
          <a:p>
            <a:r>
              <a:rPr lang="en-US" dirty="0"/>
              <a:t>Future Development</a:t>
            </a:r>
          </a:p>
        </p:txBody>
      </p:sp>
      <p:pic>
        <p:nvPicPr>
          <p:cNvPr id="5" name="Content Placeholder 4" descr="A screen shot of a lit up city at night&#13;&#10;&#13;&#10;Description automatically generated">
            <a:extLst>
              <a:ext uri="{FF2B5EF4-FFF2-40B4-BE49-F238E27FC236}">
                <a16:creationId xmlns:a16="http://schemas.microsoft.com/office/drawing/2014/main" id="{6BA4977C-C3D7-434C-92CE-2DCF7170C0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71" y="1283257"/>
            <a:ext cx="6565028" cy="4351338"/>
          </a:xfrm>
        </p:spPr>
      </p:pic>
      <p:pic>
        <p:nvPicPr>
          <p:cNvPr id="7" name="Picture 6" descr="A screen shot of a lit up city at night&#13;&#10;&#13;&#10;Description automatically generated">
            <a:extLst>
              <a:ext uri="{FF2B5EF4-FFF2-40B4-BE49-F238E27FC236}">
                <a16:creationId xmlns:a16="http://schemas.microsoft.com/office/drawing/2014/main" id="{A5557749-4E50-A340-9886-AA4FE6BC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374" y="2245839"/>
            <a:ext cx="6565028" cy="4351338"/>
          </a:xfrm>
          <a:prstGeom prst="rect">
            <a:avLst/>
          </a:prstGeom>
        </p:spPr>
      </p:pic>
      <p:pic>
        <p:nvPicPr>
          <p:cNvPr id="9" name="Picture 8" descr="A picture containing outdoor, building&#13;&#10;&#13;&#10;Description automatically generated">
            <a:extLst>
              <a:ext uri="{FF2B5EF4-FFF2-40B4-BE49-F238E27FC236}">
                <a16:creationId xmlns:a16="http://schemas.microsoft.com/office/drawing/2014/main" id="{96D215BC-85E8-5547-97BD-AAA39DB65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556" y="1582373"/>
            <a:ext cx="6565029" cy="4351338"/>
          </a:xfrm>
          <a:prstGeom prst="rect">
            <a:avLst/>
          </a:prstGeom>
        </p:spPr>
      </p:pic>
      <p:pic>
        <p:nvPicPr>
          <p:cNvPr id="13" name="Picture 12" descr="A store front at night&#13;&#10;&#13;&#10;Description automatically generated">
            <a:extLst>
              <a:ext uri="{FF2B5EF4-FFF2-40B4-BE49-F238E27FC236}">
                <a16:creationId xmlns:a16="http://schemas.microsoft.com/office/drawing/2014/main" id="{2BBDB18F-497C-D54D-9E42-4FEA9241F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975" y="1253331"/>
            <a:ext cx="6565029" cy="4351338"/>
          </a:xfrm>
          <a:prstGeom prst="rect">
            <a:avLst/>
          </a:prstGeom>
        </p:spPr>
      </p:pic>
      <p:pic>
        <p:nvPicPr>
          <p:cNvPr id="11" name="Picture 10" descr="A screen shot of a lit up city at night&#13;&#10;&#13;&#10;Description automatically generated">
            <a:extLst>
              <a:ext uri="{FF2B5EF4-FFF2-40B4-BE49-F238E27FC236}">
                <a16:creationId xmlns:a16="http://schemas.microsoft.com/office/drawing/2014/main" id="{7AD033DB-FCD8-7A4E-9D4A-581C47B9E0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232" y="0"/>
            <a:ext cx="10305535" cy="6830567"/>
          </a:xfrm>
          <a:prstGeom prst="rect">
            <a:avLst/>
          </a:prstGeom>
        </p:spPr>
      </p:pic>
    </p:spTree>
    <p:extLst>
      <p:ext uri="{BB962C8B-B14F-4D97-AF65-F5344CB8AC3E}">
        <p14:creationId xmlns:p14="http://schemas.microsoft.com/office/powerpoint/2010/main" val="10390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5" name="Picture 4">
            <a:extLst>
              <a:ext uri="{FF2B5EF4-FFF2-40B4-BE49-F238E27FC236}">
                <a16:creationId xmlns:a16="http://schemas.microsoft.com/office/drawing/2014/main" id="{48A7D870-0CAF-BD4C-9853-A255ADC98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17" y="1486762"/>
            <a:ext cx="6534165" cy="5050563"/>
          </a:xfrm>
          <a:prstGeom prst="rect">
            <a:avLst/>
          </a:prstGeom>
        </p:spPr>
      </p:pic>
      <p:sp>
        <p:nvSpPr>
          <p:cNvPr id="6" name="TextBox 5">
            <a:extLst>
              <a:ext uri="{FF2B5EF4-FFF2-40B4-BE49-F238E27FC236}">
                <a16:creationId xmlns:a16="http://schemas.microsoft.com/office/drawing/2014/main" id="{99B0226C-2B85-F044-A68A-B8D6DE522ED1}"/>
              </a:ext>
            </a:extLst>
          </p:cNvPr>
          <p:cNvSpPr txBox="1"/>
          <p:nvPr/>
        </p:nvSpPr>
        <p:spPr>
          <a:xfrm>
            <a:off x="4117611" y="1583683"/>
            <a:ext cx="3956776" cy="485473"/>
          </a:xfrm>
          <a:prstGeom prst="rect">
            <a:avLst/>
          </a:prstGeom>
          <a:solidFill>
            <a:schemeClr val="tx1">
              <a:alpha val="73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t>Remember this? </a:t>
            </a:r>
          </a:p>
        </p:txBody>
      </p:sp>
      <p:pic>
        <p:nvPicPr>
          <p:cNvPr id="4" name="Content Placeholder 3">
            <a:hlinkClick r:id="rId3"/>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 &amp; ML</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4125</TotalTime>
  <Words>1924</Words>
  <Application>Microsoft Macintosh PowerPoint</Application>
  <PresentationFormat>Widescreen</PresentationFormat>
  <Paragraphs>390</Paragraphs>
  <Slides>56</Slides>
  <Notes>14</Notes>
  <HiddenSlides>1</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56</vt:i4>
      </vt:variant>
    </vt:vector>
  </HeadingPairs>
  <TitlesOfParts>
    <vt:vector size="65" baseType="lpstr">
      <vt:lpstr>Arial</vt:lpstr>
      <vt:lpstr>Calibri</vt:lpstr>
      <vt:lpstr>Calibri Light</vt:lpstr>
      <vt:lpstr>Cambria Math</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BREAK TIME!</vt:lpstr>
      <vt:lpstr>Multi-Domain Operations</vt:lpstr>
      <vt:lpstr>PowerPoint Presentation</vt:lpstr>
      <vt:lpstr>MDC2 Definition</vt:lpstr>
      <vt:lpstr>A Complex Problem</vt:lpstr>
      <vt:lpstr>PowerPoint Presentation</vt:lpstr>
      <vt:lpstr>Future MDC2</vt:lpstr>
      <vt:lpstr>Current State</vt:lpstr>
      <vt:lpstr>MDC2 Card Game: Overview</vt:lpstr>
      <vt:lpstr>MDC2 Card Game: Strategic Investment</vt:lpstr>
      <vt:lpstr>Game On!</vt:lpstr>
      <vt:lpstr>Discussion/Lessons Learned</vt:lpstr>
      <vt:lpstr>Optional Survey (Side B)</vt:lpstr>
      <vt:lpstr>Future Development</vt:lpstr>
      <vt:lpstr>Visualizing a Multi-Domain Conflict </vt:lpstr>
      <vt:lpstr>Defensive MDC2?</vt:lpstr>
      <vt:lpstr>Future MDC2 – Leveraging AI &amp; ML</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69</cp:revision>
  <dcterms:created xsi:type="dcterms:W3CDTF">2019-01-28T22:21:21Z</dcterms:created>
  <dcterms:modified xsi:type="dcterms:W3CDTF">2019-02-03T11:41:05Z</dcterms:modified>
</cp:coreProperties>
</file>